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6" r:id="rId3"/>
    <p:sldMasterId id="2147483674" r:id="rId4"/>
  </p:sldMasterIdLst>
  <p:notesMasterIdLst>
    <p:notesMasterId r:id="rId28"/>
  </p:notesMasterIdLst>
  <p:handoutMasterIdLst>
    <p:handoutMasterId r:id="rId29"/>
  </p:handoutMasterIdLst>
  <p:sldIdLst>
    <p:sldId id="256" r:id="rId5"/>
    <p:sldId id="257" r:id="rId6"/>
    <p:sldId id="272" r:id="rId7"/>
    <p:sldId id="258" r:id="rId8"/>
    <p:sldId id="259" r:id="rId9"/>
    <p:sldId id="260" r:id="rId10"/>
    <p:sldId id="261" r:id="rId11"/>
    <p:sldId id="275" r:id="rId12"/>
    <p:sldId id="276" r:id="rId13"/>
    <p:sldId id="273" r:id="rId14"/>
    <p:sldId id="279" r:id="rId15"/>
    <p:sldId id="274" r:id="rId16"/>
    <p:sldId id="277" r:id="rId17"/>
    <p:sldId id="278" r:id="rId18"/>
    <p:sldId id="262" r:id="rId19"/>
    <p:sldId id="263" r:id="rId20"/>
    <p:sldId id="264" r:id="rId21"/>
    <p:sldId id="269" r:id="rId22"/>
    <p:sldId id="271" r:id="rId23"/>
    <p:sldId id="270" r:id="rId24"/>
    <p:sldId id="268" r:id="rId25"/>
    <p:sldId id="265" r:id="rId26"/>
    <p:sldId id="266" r:id="rId2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41" autoAdjust="0"/>
  </p:normalViewPr>
  <p:slideViewPr>
    <p:cSldViewPr snapToGrid="0">
      <p:cViewPr varScale="1">
        <p:scale>
          <a:sx n="79" d="100"/>
          <a:sy n="79" d="100"/>
        </p:scale>
        <p:origin x="7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3230"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7CFE5A-1444-1FDF-A348-9F4859554C0F}"/>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49C7527-64BD-E63E-A470-14401DD7B7D4}"/>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698EADBF-48AB-41C4-990E-775A920E8AED}" type="datetimeFigureOut">
              <a:rPr lang="en-IN" smtClean="0"/>
              <a:t>16-10-2023</a:t>
            </a:fld>
            <a:endParaRPr lang="en-IN"/>
          </a:p>
        </p:txBody>
      </p:sp>
      <p:sp>
        <p:nvSpPr>
          <p:cNvPr id="4" name="Footer Placeholder 3">
            <a:extLst>
              <a:ext uri="{FF2B5EF4-FFF2-40B4-BE49-F238E27FC236}">
                <a16:creationId xmlns:a16="http://schemas.microsoft.com/office/drawing/2014/main" id="{A8FCB2B8-D50B-6266-A4A0-03E49B773856}"/>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90A9EDF-382E-079D-2130-CC9872FAF2E7}"/>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0FEA5AAC-493C-49EE-AB0A-9660F2249AEA}" type="slidenum">
              <a:rPr lang="en-IN" smtClean="0"/>
              <a:t>‹#›</a:t>
            </a:fld>
            <a:endParaRPr lang="en-IN"/>
          </a:p>
        </p:txBody>
      </p:sp>
    </p:spTree>
    <p:extLst>
      <p:ext uri="{BB962C8B-B14F-4D97-AF65-F5344CB8AC3E}">
        <p14:creationId xmlns:p14="http://schemas.microsoft.com/office/powerpoint/2010/main" val="3471755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1AF709B-33BD-491F-8C50-C13BA6E05206}" type="datetimeFigureOut">
              <a:rPr lang="en-IN" smtClean="0"/>
              <a:t>16-10-2023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E98E0C7-6C27-4FAE-B81D-89C454DAD24B}" type="slidenum">
              <a:rPr lang="en-IN" smtClean="0"/>
              <a:t>‹#›</a:t>
            </a:fld>
            <a:endParaRPr lang="en-IN"/>
          </a:p>
        </p:txBody>
      </p:sp>
    </p:spTree>
    <p:extLst>
      <p:ext uri="{BB962C8B-B14F-4D97-AF65-F5344CB8AC3E}">
        <p14:creationId xmlns:p14="http://schemas.microsoft.com/office/powerpoint/2010/main" val="219646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2</a:t>
            </a:fld>
            <a:endParaRPr lang="en-IN"/>
          </a:p>
        </p:txBody>
      </p:sp>
    </p:spTree>
    <p:extLst>
      <p:ext uri="{BB962C8B-B14F-4D97-AF65-F5344CB8AC3E}">
        <p14:creationId xmlns:p14="http://schemas.microsoft.com/office/powerpoint/2010/main" val="390689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3</a:t>
            </a:fld>
            <a:endParaRPr lang="en-IN"/>
          </a:p>
        </p:txBody>
      </p:sp>
    </p:spTree>
    <p:extLst>
      <p:ext uri="{BB962C8B-B14F-4D97-AF65-F5344CB8AC3E}">
        <p14:creationId xmlns:p14="http://schemas.microsoft.com/office/powerpoint/2010/main" val="29802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240" y="739980"/>
            <a:ext cx="12191760" cy="714600"/>
          </a:xfrm>
          <a:prstGeom prst="rect">
            <a:avLst/>
          </a:prstGeom>
          <a:noFill/>
          <a:ln w="0">
            <a:noFill/>
          </a:ln>
        </p:spPr>
        <p:txBody>
          <a:bodyPr lIns="0" tIns="0" rIns="0" bIns="0" anchor="ctr">
            <a:noAutofit/>
          </a:bodyPr>
          <a:lstStyle/>
          <a:p>
            <a:endParaRPr lang="en-US" sz="1800" b="0" strike="noStrike" spc="-1" dirty="0">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23395"/>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4AD-5EE5-A548-0A6F-3C0952A0A54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46692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A80-DCC2-E195-7B54-512D1AD90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BD25B2-1D22-4917-9AFC-5B7B583A6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76D71E-DEB0-2ED6-62A3-A52E3ECA2D04}"/>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90E37413-3DB1-4826-9422-E6C05AE97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E52B1-9C80-5501-38A4-414DD8D8535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253753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E207-2F6F-E49F-E45A-DFF712CB8C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CE1C42-BF76-D6E6-C1B2-E4DAB25E5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8474D-33D6-766A-561C-87EE4AA2BE0B}"/>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5C6C12DF-B00F-AEDB-BCB2-F88DDC7C6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BE9B78-C8CF-6E27-5514-EE0033280FC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954921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BDD8-70CF-CD2D-59A6-9048699B3D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137EEC-1D7F-136E-D7BD-89B4C86C5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377B0-2FA6-F59D-E33C-D3C42D7B0045}"/>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CB8BF77D-1C09-9CFC-FBC1-A894961041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5CB19-7E15-DDC5-1F2E-4A81DDBE8E4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7117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348C-07D9-099B-2460-2985843081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C02D27-29B4-41DC-209A-53DFA8772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3390FD-BC43-4FF7-08CA-B3B8BB0B99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E2CF7-FA89-84CE-3BBD-F61CEFAD052A}"/>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5175C7FB-9B9A-1B06-EBE3-76C8AD1F8C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87BAF3-6C48-7471-B93A-24D844245786}"/>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27328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10D9-06A7-1527-5C8B-E7E40A45DA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5C4CD-4AEF-43C5-D368-6EAB7EDAE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73D09-542C-0914-960E-D473DE8FE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307B10-D2D5-6A5C-220D-3CFEAF494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CE396-F423-9125-FA2D-FCDBB2357F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B4DA5B-48CA-8130-8A35-9F15EA46D428}"/>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8" name="Footer Placeholder 7">
            <a:extLst>
              <a:ext uri="{FF2B5EF4-FFF2-40B4-BE49-F238E27FC236}">
                <a16:creationId xmlns:a16="http://schemas.microsoft.com/office/drawing/2014/main" id="{0AB9F604-99EA-E086-8EBA-F2ECAEB3CC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9C82A8-2586-A53F-4EFD-8415EB02F4F2}"/>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232881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E37C-288F-1C22-BB8C-121ACD5435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B00ED8-C486-E725-5557-F7F6931EFFF9}"/>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4" name="Footer Placeholder 3">
            <a:extLst>
              <a:ext uri="{FF2B5EF4-FFF2-40B4-BE49-F238E27FC236}">
                <a16:creationId xmlns:a16="http://schemas.microsoft.com/office/drawing/2014/main" id="{61F5A62A-1298-F33F-1232-32D28BA827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53D625-3DE8-6E41-63D8-AF4A8ABEF739}"/>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163941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A8BAA-CEAC-7386-03EE-65363A625D72}"/>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3" name="Footer Placeholder 2">
            <a:extLst>
              <a:ext uri="{FF2B5EF4-FFF2-40B4-BE49-F238E27FC236}">
                <a16:creationId xmlns:a16="http://schemas.microsoft.com/office/drawing/2014/main" id="{87A4D6AB-0605-E62B-BCF2-0EB7D6AA9A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2F3880-C2F5-5DB8-2FFF-6856C12F5008}"/>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23808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617A-BE4D-6EAA-31D6-18FE7231C4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1135CE-C369-A730-9F03-D5A5F6F2F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B4959E-F820-EAE3-94AD-0C5AA1612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3573-2F10-9537-8991-02D3EB4F986E}"/>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93D0399C-578E-9711-70F1-39D2E78997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DAA75-AE01-52E3-CAB4-97B3114743A4}"/>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468019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B2FD-B964-B727-2C1E-00B86EE0E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48C2B8-9699-06F2-F164-CFAE401F0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FCF52D-A852-74F8-B85A-05AD67457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7AAC-D912-6BAF-79DC-255E6B2B2E70}"/>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C56C0BE5-1168-89C6-E68C-8B9304BB09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99CA1-0390-8C4C-5F7A-36A1185A0D5C}"/>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148868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5F4E-66A0-C203-856F-D8CD51A71C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109B0A-25AA-621B-F2AF-55FBF1CDE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22FAC9-5CCC-3164-10EB-B22F66331BBD}"/>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EC5863B9-F2A5-7A93-106C-1AE32166C2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23FE7-7653-D14E-9276-DDE836C5688A}"/>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42344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54381-D1E0-DA67-2786-AF13701A98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2E12DB-C2AB-F2EF-EAA5-1039705AB9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36D5E-359A-8B32-4F58-11FC13A0AE3A}"/>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A8FC4ED4-1A91-6DBA-A726-18BF16FD89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3874BE-6F99-17A6-841D-A92D58D5E10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3167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9F18-CDB1-42E7-191B-B5FA5CB13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126A1D-80BD-F40F-B762-E0BC1A3F6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E03644-E1BA-0240-9DAE-3F0DE36E33C8}"/>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30B91001-DC61-0E54-58C7-B2A102316C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60492-4E5A-6579-F95D-0BD9AAA2AB0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03470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1876-C879-5FDB-ED05-3DFA44A5A9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BCA9CD-DCAD-C1B8-8DFC-CE869C7BE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0B9991-DAD1-1070-7D08-8AC59297310B}"/>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42694F12-A5EF-3AE6-D172-CC4029B66E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C38013-CCE9-6350-4D56-49AB92256F9C}"/>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5757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674F-EB78-4F2A-0E0F-00E624BFC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2678BE-966B-CCA7-811C-4DD4AF3C61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373EA9-3ABE-41E1-02F2-7EE906F17B43}"/>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C32B147D-024E-D279-BDEA-376CD0573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934AF-6D6F-A711-0431-C03B94D7D5D5}"/>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630422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4D28-16AE-485A-62B3-0C15C1C0CD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8C41F5-5DB1-02C5-FEA1-619BA55CFD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78A0DD-47B9-96FD-07DC-FDD0628D4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126E29-0DCB-8DA7-DD3E-1D8B7F982892}"/>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0F8C780C-446A-ABAC-6130-2790BE866F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758257-FCED-0E9A-2A18-23AFC0A6ADFF}"/>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79514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DC60-9E43-2540-53FF-7DB79D3735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A2A8C7-2FF8-7537-2A8A-5E5AEB652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63E7E-19D5-254F-B1D0-A44DD1AD2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6145D1-9E46-FB24-62FD-C3B808894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0CFC3-0AA6-47C7-1689-F290DA8AF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A104F4-CF2E-D581-9594-B0BA09BFC447}"/>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8" name="Footer Placeholder 7">
            <a:extLst>
              <a:ext uri="{FF2B5EF4-FFF2-40B4-BE49-F238E27FC236}">
                <a16:creationId xmlns:a16="http://schemas.microsoft.com/office/drawing/2014/main" id="{239CE8DF-8213-C6FB-2B62-FFBE7AFE8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550B73-80F3-931E-729F-1F2C6E59DBBD}"/>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166385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6532-0279-3866-9487-8C06F8DB2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1812C-3C02-8DD2-5880-503313BC7A75}"/>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4" name="Footer Placeholder 3">
            <a:extLst>
              <a:ext uri="{FF2B5EF4-FFF2-40B4-BE49-F238E27FC236}">
                <a16:creationId xmlns:a16="http://schemas.microsoft.com/office/drawing/2014/main" id="{5F46D468-0F05-3A21-B8AC-449B07B57A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F94B48-A4AE-8D6A-7AF4-85F963562212}"/>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56165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45146-61A7-1104-9760-EDF04F1C603D}"/>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3" name="Footer Placeholder 2">
            <a:extLst>
              <a:ext uri="{FF2B5EF4-FFF2-40B4-BE49-F238E27FC236}">
                <a16:creationId xmlns:a16="http://schemas.microsoft.com/office/drawing/2014/main" id="{3642B27D-939B-DBEE-3FD7-CBC977729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9DE19B-A61F-91BA-1FE4-738466B6703A}"/>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4584316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F509-42D1-9C61-2EF6-5A13A3698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32BC3D-3F12-44D7-A192-90C648AC3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46853D-F93B-5988-C3FA-77F9EB9C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BB4E2-3551-B745-D5C6-053D445839B4}"/>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F2E054F1-A29F-0A3D-0430-04C62B3588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320793-61C5-D267-45A2-36EB09C7D22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527090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C2E7-85F8-4BFF-7527-5B55999E0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584C79-68EB-392C-4D10-9BEEB1E22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0BE02C-7E50-5A4D-58A4-2011FC17D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6E84-FB55-7900-1EA3-C67328133347}"/>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0EA2EB09-CA41-5A5E-8A9B-6B1FA7D6C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C1E71C-FEE5-FABE-E64E-09C5F6C0FBF8}"/>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422352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9E81-F719-42A5-B65D-776FBE0C8E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E166A3-5E50-5BD3-AB2D-791381976B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75879A-6F9D-7B28-2B20-7C6EE1BD74B6}"/>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F6057EDB-927D-528A-6046-4AA9C5307E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EA3360-E8ED-FA5F-A7C4-7E49F287AF1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174128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3414E-2E7A-595E-C449-CA4212B7A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E5B3AF-730A-478A-9CB3-EE3A24DDD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1234A-561E-204C-F61C-07C3611EE5EE}"/>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62525E3B-442E-262B-93B2-306805CE3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937EC8-BCAE-A05B-6137-89DFBAA183D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92649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Click to edit Master title style</a:t>
            </a:r>
            <a:endParaRPr lang="en-US" sz="4400" b="0" strike="noStrike" spc="-1" dirty="0">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dirty="0">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dirty="0">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dirty="0">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dirty="0">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smtClean="0">
                <a:solidFill>
                  <a:srgbClr val="002060"/>
                </a:solidFill>
                <a:latin typeface="Times New Roman"/>
              </a:rPr>
              <a:t>‹#›</a:t>
            </a:fld>
            <a:endParaRPr lang="en-IN" sz="1600" b="0" strike="noStrike" spc="-1" dirty="0">
              <a:latin typeface="Arial"/>
            </a:endParaRPr>
          </a:p>
        </p:txBody>
      </p:sp>
      <p:sp>
        <p:nvSpPr>
          <p:cNvPr id="48" name="Date Placeholder 3"/>
          <p:cNvSpPr/>
          <p:nvPr userDrawn="1"/>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spc="-1" dirty="0">
                <a:solidFill>
                  <a:schemeClr val="bg1"/>
                </a:solidFill>
                <a:latin typeface="Times New Roman" panose="02020603050405020304" pitchFamily="18" charset="0"/>
                <a:cs typeface="Times New Roman" panose="02020603050405020304" pitchFamily="18" charset="0"/>
              </a:rPr>
              <a:t>Guarding Our Cloud: Symmetric Encryption and Access Control for Untrusted Clouds  </a:t>
            </a:r>
            <a:endParaRPr lang="en-IN" sz="1600" b="0" strike="noStrike" spc="-1" dirty="0">
              <a:solidFill>
                <a:schemeClr val="bg1"/>
              </a:solidFill>
              <a:latin typeface="Times New Roman" panose="02020603050405020304" pitchFamily="18" charset="0"/>
              <a:cs typeface="Times New Roman" panose="02020603050405020304" pitchFamily="18" charset="0"/>
            </a:endParaRPr>
          </a:p>
        </p:txBody>
      </p:sp>
      <p:pic>
        <p:nvPicPr>
          <p:cNvPr id="49" name="Picture 5"/>
          <p:cNvPicPr/>
          <p:nvPr/>
        </p:nvPicPr>
        <p:blipFill>
          <a:blip r:embed="rId15"/>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 1</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98"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4D584-10DA-036C-2E98-695A82B95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FEFB01-0941-379A-5203-91C052648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9F10C-2117-A92D-0903-818F374E0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F22C7015-AB10-2966-F8D5-2C81D4F85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A7EE36-B08D-0629-C0A5-7972A7D4C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67926-7307-47B7-B00F-9A7008971E0F}" type="slidenum">
              <a:rPr lang="en-IN" smtClean="0"/>
              <a:t>‹#›</a:t>
            </a:fld>
            <a:endParaRPr lang="en-IN"/>
          </a:p>
        </p:txBody>
      </p:sp>
    </p:spTree>
    <p:extLst>
      <p:ext uri="{BB962C8B-B14F-4D97-AF65-F5344CB8AC3E}">
        <p14:creationId xmlns:p14="http://schemas.microsoft.com/office/powerpoint/2010/main" val="1024996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F6E5CB-3109-9B0E-1F98-8DB60F3A4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0966C0-42AD-C0EC-A627-67BBB9DD0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63992-68C7-7EC2-8426-B1B2D48EE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C05281AC-4086-D945-9FCA-6DDA2E2A9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38BF5F1-630B-B03E-EE29-36E2C321C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D575-5940-4A4E-B55F-21FF28CC24D9}" type="slidenum">
              <a:rPr lang="en-IN" smtClean="0"/>
              <a:t>‹#›</a:t>
            </a:fld>
            <a:endParaRPr lang="en-IN"/>
          </a:p>
        </p:txBody>
      </p:sp>
    </p:spTree>
    <p:extLst>
      <p:ext uri="{BB962C8B-B14F-4D97-AF65-F5344CB8AC3E}">
        <p14:creationId xmlns:p14="http://schemas.microsoft.com/office/powerpoint/2010/main" val="186482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www.researchgate.net/publication/317270791_Searchable_Symmetric_Encryption_Designs_and_Challenges" TargetMode="External"/><Relationship Id="rId1" Type="http://schemas.openxmlformats.org/officeDocument/2006/relationships/slideLayout" Target="../slideLayouts/slideLayout13.xml"/><Relationship Id="rId4" Type="http://schemas.openxmlformats.org/officeDocument/2006/relationships/hyperlink" Target="https://ieeexplore.ieee.org/document/9261340/references#referenc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eprint.iacr.org/2012/052"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slide" Target="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6095700" y="163656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T. Harsha Sri</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204G1A0536</a:t>
            </a:r>
            <a:endParaRPr lang="en-IN" sz="1200" b="0" strike="noStrike" spc="-1" dirty="0">
              <a:latin typeface="Arial"/>
            </a:endParaRPr>
          </a:p>
        </p:txBody>
      </p:sp>
      <p:sp>
        <p:nvSpPr>
          <p:cNvPr id="88" name="Subtitle 11"/>
          <p:cNvSpPr/>
          <p:nvPr/>
        </p:nvSpPr>
        <p:spPr>
          <a:xfrm>
            <a:off x="3759480" y="2475720"/>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p:txBody>
      </p:sp>
      <p:sp>
        <p:nvSpPr>
          <p:cNvPr id="89" name="Subtitle 11"/>
          <p:cNvSpPr/>
          <p:nvPr/>
        </p:nvSpPr>
        <p:spPr>
          <a:xfrm>
            <a:off x="1514520" y="5162400"/>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1800" b="1" strike="noStrike" spc="-1" dirty="0">
                <a:solidFill>
                  <a:srgbClr val="000000"/>
                </a:solidFill>
                <a:latin typeface="Times New Roman"/>
                <a:ea typeface="Times New Roman"/>
              </a:rPr>
              <a:t>(</a:t>
            </a:r>
            <a:r>
              <a:rPr lang="en-US" sz="2000" b="1" strike="noStrike" spc="-1" dirty="0">
                <a:solidFill>
                  <a:srgbClr val="000000"/>
                </a:solidFill>
                <a:latin typeface="Verdana"/>
                <a:ea typeface="Times New Roman"/>
              </a:rPr>
              <a:t>Autonomous)</a:t>
            </a:r>
            <a:endParaRPr lang="en-IN" sz="20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139110" y="163656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            M. Mounika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                        Roll No. </a:t>
            </a:r>
            <a:r>
              <a:rPr lang="en-US" sz="1200" spc="-1" dirty="0">
                <a:solidFill>
                  <a:srgbClr val="000000"/>
                </a:solidFill>
                <a:latin typeface="Times New Roman"/>
              </a:rPr>
              <a:t>204G1A0561</a:t>
            </a:r>
            <a:endParaRPr lang="en-IN" sz="1200" b="0" strike="noStrike" spc="-1" dirty="0">
              <a:latin typeface="Arial"/>
            </a:endParaRPr>
          </a:p>
        </p:txBody>
      </p:sp>
      <p:sp>
        <p:nvSpPr>
          <p:cNvPr id="91" name="Subtitle 11"/>
          <p:cNvSpPr/>
          <p:nvPr/>
        </p:nvSpPr>
        <p:spPr>
          <a:xfrm>
            <a:off x="9035288" y="163656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B. Bhavana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p:txBody>
      </p:sp>
      <p:sp>
        <p:nvSpPr>
          <p:cNvPr id="92" name="Subtitle 11"/>
          <p:cNvSpPr/>
          <p:nvPr/>
        </p:nvSpPr>
        <p:spPr>
          <a:xfrm>
            <a:off x="1021370" y="1618306"/>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G. Ajay Kishore</a:t>
            </a: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204G1A0506</a:t>
            </a:r>
            <a:endParaRPr lang="en-IN" sz="1200" b="0" strike="noStrike" spc="-1" dirty="0">
              <a:latin typeface="Arial"/>
            </a:endParaRPr>
          </a:p>
        </p:txBody>
      </p:sp>
      <p:sp>
        <p:nvSpPr>
          <p:cNvPr id="93" name="Rectangle: Rounded Corners 16"/>
          <p:cNvSpPr/>
          <p:nvPr/>
        </p:nvSpPr>
        <p:spPr>
          <a:xfrm>
            <a:off x="510023" y="247393"/>
            <a:ext cx="10542345" cy="1075631"/>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a:solidFill>
                  <a:srgbClr val="FFFFFF"/>
                </a:solidFill>
                <a:latin typeface="Times New Roman"/>
              </a:rPr>
              <a:t>Guarding Our Cloud: Symmetric Encryption and Access Control for Untrusted Clouds </a:t>
            </a:r>
          </a:p>
        </p:txBody>
      </p:sp>
      <p:sp>
        <p:nvSpPr>
          <p:cNvPr id="94" name="Rectangle 17"/>
          <p:cNvSpPr/>
          <p:nvPr/>
        </p:nvSpPr>
        <p:spPr>
          <a:xfrm>
            <a:off x="2714760" y="1374684"/>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dirty="0">
                <a:solidFill>
                  <a:srgbClr val="000000"/>
                </a:solidFill>
                <a:latin typeface="Times New Roman"/>
                <a:ea typeface="Calibri"/>
              </a:rPr>
              <a:t>by</a:t>
            </a:r>
            <a:endParaRPr lang="en-IN" sz="1600" b="0" strike="noStrike" spc="-1" dirty="0">
              <a:latin typeface="Arial"/>
            </a:endParaRPr>
          </a:p>
        </p:txBody>
      </p:sp>
      <p:pic>
        <p:nvPicPr>
          <p:cNvPr id="95" name="Picture 4"/>
          <p:cNvPicPr/>
          <p:nvPr/>
        </p:nvPicPr>
        <p:blipFill>
          <a:blip r:embed="rId2"/>
          <a:stretch/>
        </p:blipFill>
        <p:spPr>
          <a:xfrm>
            <a:off x="5174280" y="3476880"/>
            <a:ext cx="1843200" cy="1685160"/>
          </a:xfrm>
          <a:prstGeom prst="rect">
            <a:avLst/>
          </a:prstGeom>
          <a:ln w="0">
            <a:noFill/>
          </a:ln>
        </p:spPr>
      </p:pic>
      <p:sp>
        <p:nvSpPr>
          <p:cNvPr id="96" name="Subtitle 11"/>
          <p:cNvSpPr/>
          <p:nvPr/>
        </p:nvSpPr>
        <p:spPr>
          <a:xfrm>
            <a:off x="9035288" y="1606677"/>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500"/>
          </a:bodyPr>
          <a:lstStyle/>
          <a:p>
            <a:pPr algn="ctr">
              <a:lnSpc>
                <a:spcPct val="90000"/>
              </a:lnSpc>
              <a:spcBef>
                <a:spcPts val="300"/>
              </a:spcBef>
              <a:tabLst>
                <a:tab pos="0" algn="l"/>
              </a:tabLst>
            </a:pPr>
            <a:endParaRPr lang="en-IN" sz="2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panose="02020603050405020304" pitchFamily="18" charset="0"/>
                <a:cs typeface="Times New Roman" panose="02020603050405020304" pitchFamily="18" charset="0"/>
              </a:rPr>
              <a:t>FLOW DIAGRAM</a:t>
            </a: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Content Placeholder 5">
            <a:extLst>
              <a:ext uri="{FF2B5EF4-FFF2-40B4-BE49-F238E27FC236}">
                <a16:creationId xmlns:a16="http://schemas.microsoft.com/office/drawing/2014/main" id="{AA90101A-BC4F-C8BB-8CE3-0F309AB079EE}"/>
              </a:ext>
            </a:extLst>
          </p:cNvPr>
          <p:cNvPicPr>
            <a:picLocks/>
          </p:cNvPicPr>
          <p:nvPr/>
        </p:nvPicPr>
        <p:blipFill>
          <a:blip r:embed="rId2"/>
          <a:stretch>
            <a:fillRect/>
          </a:stretch>
        </p:blipFill>
        <p:spPr>
          <a:xfrm>
            <a:off x="4307763" y="1105301"/>
            <a:ext cx="3746738" cy="5082264"/>
          </a:xfrm>
          <a:prstGeom prst="rect">
            <a:avLst/>
          </a:prstGeom>
        </p:spPr>
      </p:pic>
    </p:spTree>
    <p:extLst>
      <p:ext uri="{BB962C8B-B14F-4D97-AF65-F5344CB8AC3E}">
        <p14:creationId xmlns:p14="http://schemas.microsoft.com/office/powerpoint/2010/main" val="35893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AB27D2-7F6E-0A13-77F3-CF5D3656B0CE}"/>
              </a:ext>
            </a:extLst>
          </p:cNvPr>
          <p:cNvPicPr>
            <a:picLocks noChangeAspect="1"/>
          </p:cNvPicPr>
          <p:nvPr/>
        </p:nvPicPr>
        <p:blipFill rotWithShape="1">
          <a:blip r:embed="rId2">
            <a:extLst>
              <a:ext uri="{28A0092B-C50C-407E-A947-70E740481C1C}">
                <a14:useLocalDpi xmlns:a14="http://schemas.microsoft.com/office/drawing/2010/main" val="0"/>
              </a:ext>
            </a:extLst>
          </a:blip>
          <a:srcRect t="7093" b="8227"/>
          <a:stretch/>
        </p:blipFill>
        <p:spPr>
          <a:xfrm>
            <a:off x="213720" y="1233585"/>
            <a:ext cx="11056027" cy="5266316"/>
          </a:xfrm>
          <a:prstGeom prst="rect">
            <a:avLst/>
          </a:prstGeom>
        </p:spPr>
      </p:pic>
    </p:spTree>
    <p:extLst>
      <p:ext uri="{BB962C8B-B14F-4D97-AF65-F5344CB8AC3E}">
        <p14:creationId xmlns:p14="http://schemas.microsoft.com/office/powerpoint/2010/main" val="256658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9E997D-C964-5A65-F64E-7A72F09066F3}"/>
              </a:ext>
            </a:extLst>
          </p:cNvPr>
          <p:cNvPicPr>
            <a:picLocks noChangeAspect="1"/>
          </p:cNvPicPr>
          <p:nvPr/>
        </p:nvPicPr>
        <p:blipFill rotWithShape="1">
          <a:blip r:embed="rId2">
            <a:extLst>
              <a:ext uri="{28A0092B-C50C-407E-A947-70E740481C1C}">
                <a14:useLocalDpi xmlns:a14="http://schemas.microsoft.com/office/drawing/2010/main" val="0"/>
              </a:ext>
            </a:extLst>
          </a:blip>
          <a:srcRect t="8794" r="40718" b="9787"/>
          <a:stretch/>
        </p:blipFill>
        <p:spPr>
          <a:xfrm>
            <a:off x="466928" y="1105300"/>
            <a:ext cx="5519903" cy="4264367"/>
          </a:xfrm>
          <a:prstGeom prst="rect">
            <a:avLst/>
          </a:prstGeom>
        </p:spPr>
      </p:pic>
      <p:pic>
        <p:nvPicPr>
          <p:cNvPr id="6" name="Picture 5">
            <a:extLst>
              <a:ext uri="{FF2B5EF4-FFF2-40B4-BE49-F238E27FC236}">
                <a16:creationId xmlns:a16="http://schemas.microsoft.com/office/drawing/2014/main" id="{76161387-F483-39A8-804D-1CFD37F50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78" b="6241"/>
          <a:stretch/>
        </p:blipFill>
        <p:spPr>
          <a:xfrm>
            <a:off x="6406417" y="2201908"/>
            <a:ext cx="5152277" cy="2454183"/>
          </a:xfrm>
          <a:prstGeom prst="rect">
            <a:avLst/>
          </a:prstGeom>
        </p:spPr>
      </p:pic>
    </p:spTree>
    <p:extLst>
      <p:ext uri="{BB962C8B-B14F-4D97-AF65-F5344CB8AC3E}">
        <p14:creationId xmlns:p14="http://schemas.microsoft.com/office/powerpoint/2010/main" val="161255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6B5D0C-09BF-49BE-F737-6292571535A9}"/>
              </a:ext>
            </a:extLst>
          </p:cNvPr>
          <p:cNvPicPr>
            <a:picLocks noChangeAspect="1"/>
          </p:cNvPicPr>
          <p:nvPr/>
        </p:nvPicPr>
        <p:blipFill rotWithShape="1">
          <a:blip r:embed="rId2">
            <a:extLst>
              <a:ext uri="{28A0092B-C50C-407E-A947-70E740481C1C}">
                <a14:useLocalDpi xmlns:a14="http://schemas.microsoft.com/office/drawing/2010/main" val="0"/>
              </a:ext>
            </a:extLst>
          </a:blip>
          <a:srcRect b="8085"/>
          <a:stretch/>
        </p:blipFill>
        <p:spPr>
          <a:xfrm>
            <a:off x="1167031" y="1216025"/>
            <a:ext cx="8774637" cy="4536674"/>
          </a:xfrm>
          <a:prstGeom prst="rect">
            <a:avLst/>
          </a:prstGeom>
        </p:spPr>
      </p:pic>
    </p:spTree>
    <p:extLst>
      <p:ext uri="{BB962C8B-B14F-4D97-AF65-F5344CB8AC3E}">
        <p14:creationId xmlns:p14="http://schemas.microsoft.com/office/powerpoint/2010/main" val="67596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AEC58B-9BDB-208E-F567-9A3C2A5C72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652" b="5221"/>
          <a:stretch/>
        </p:blipFill>
        <p:spPr>
          <a:xfrm>
            <a:off x="198040" y="2282349"/>
            <a:ext cx="5890820" cy="2853856"/>
          </a:xfrm>
          <a:prstGeom prst="rect">
            <a:avLst/>
          </a:prstGeom>
        </p:spPr>
      </p:pic>
      <p:pic>
        <p:nvPicPr>
          <p:cNvPr id="6" name="Picture 5">
            <a:extLst>
              <a:ext uri="{FF2B5EF4-FFF2-40B4-BE49-F238E27FC236}">
                <a16:creationId xmlns:a16="http://schemas.microsoft.com/office/drawing/2014/main" id="{D8B520D8-BF51-E0E7-AF55-65DBC10250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936" b="5223"/>
          <a:stretch/>
        </p:blipFill>
        <p:spPr>
          <a:xfrm>
            <a:off x="6200836" y="2282349"/>
            <a:ext cx="5665467" cy="2853856"/>
          </a:xfrm>
          <a:prstGeom prst="rect">
            <a:avLst/>
          </a:prstGeom>
        </p:spPr>
      </p:pic>
    </p:spTree>
    <p:extLst>
      <p:ext uri="{BB962C8B-B14F-4D97-AF65-F5344CB8AC3E}">
        <p14:creationId xmlns:p14="http://schemas.microsoft.com/office/powerpoint/2010/main" val="128041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Second objective </a:t>
            </a:r>
            <a:endParaRPr lang="en-US" b="0" strike="noStrike" spc="-1" dirty="0">
              <a:solidFill>
                <a:schemeClr val="bg1"/>
              </a:solidFill>
              <a:latin typeface="Calibri"/>
            </a:endParaRPr>
          </a:p>
        </p:txBody>
      </p:sp>
      <p:sp>
        <p:nvSpPr>
          <p:cNvPr id="108" name="PlaceHolder 2"/>
          <p:cNvSpPr>
            <a:spLocks noGrp="1"/>
          </p:cNvSpPr>
          <p:nvPr>
            <p:ph/>
          </p:nvPr>
        </p:nvSpPr>
        <p:spPr>
          <a:xfrm>
            <a:off x="199440" y="1097280"/>
            <a:ext cx="11778840" cy="5394600"/>
          </a:xfrm>
          <a:prstGeom prst="rect">
            <a:avLst/>
          </a:prstGeom>
          <a:noFill/>
          <a:ln w="0">
            <a:noFill/>
          </a:ln>
        </p:spPr>
        <p:txBody>
          <a:bodyPr anchor="t">
            <a:normAutofit/>
          </a:bodyPr>
          <a:lstStyle/>
          <a:p>
            <a:pPr marL="457200" indent="-457200" algn="just">
              <a:lnSpc>
                <a:spcPts val="3700"/>
              </a:lnSpc>
              <a:spcBef>
                <a:spcPts val="1001"/>
              </a:spcBef>
              <a:buClr>
                <a:srgbClr val="000000"/>
              </a:buClr>
              <a:buFont typeface="Wingdings" charset="2"/>
              <a:buChar char=""/>
            </a:pPr>
            <a:r>
              <a:rPr lang="en-US" sz="2800" b="0" strike="noStrike" spc="-1" dirty="0">
                <a:solidFill>
                  <a:srgbClr val="000000"/>
                </a:solidFill>
                <a:latin typeface="Times New Roman"/>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In this paper, the system says that In several distributed systems a user should only be able to access data if a user posses a certain set of credentials or attributes. </a:t>
            </a:r>
            <a:r>
              <a:rPr lang="en-US" b="0" i="0" dirty="0">
                <a:solidFill>
                  <a:srgbClr val="333333"/>
                </a:solidFill>
                <a:effectLst/>
                <a:latin typeface="Times New Roman" panose="02020603050405020304" pitchFamily="18" charset="0"/>
                <a:cs typeface="Times New Roman" panose="02020603050405020304" pitchFamily="18" charset="0"/>
              </a:rPr>
              <a:t>Currently, the only method for enforcing such policies is to employ a trusted server to store the data and mediate access control. However, if any server storing the data is compromised, then the confidentiality of the data will be compromised. In this paper we present a system for realizing complex access control on encrypted data that we call ciphertext-policy attribute-based encryption. </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99440" y="1025280"/>
            <a:ext cx="11288520" cy="5134320"/>
          </a:xfrm>
          <a:prstGeom prst="rect">
            <a:avLst/>
          </a:prstGeom>
          <a:solidFill>
            <a:srgbClr val="FFFFFF"/>
          </a:solidFill>
          <a:ln w="12600">
            <a:solidFill>
              <a:srgbClr val="FFFFFF"/>
            </a:solidFill>
            <a:miter/>
          </a:ln>
        </p:spPr>
        <p:txBody>
          <a:bodyPr anchor="t">
            <a:normAutofit/>
          </a:bodyPr>
          <a:lstStyle/>
          <a:p>
            <a:pPr marL="457200" indent="-457200" algn="just">
              <a:lnSpc>
                <a:spcPct val="100000"/>
              </a:lnSpc>
              <a:spcBef>
                <a:spcPts val="1001"/>
              </a:spcBef>
              <a:buClr>
                <a:srgbClr val="000000"/>
              </a:buClr>
              <a:buFont typeface="Wingdings"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proposed system, we use these two cryptographic techniques that squarely fit cloud-based environments to design a hybrid encryption scheme based on ABE and SSE in such a way that we utilize the best out of both of them.</a:t>
            </a:r>
            <a:endParaRPr lang="en-US" b="0" strike="noStrike" spc="-1"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data can be encrypted into cipher text before moving into cloud by using a single key.</a:t>
            </a: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revocation mechanism and an access control one, that are agnostic t</a:t>
            </a:r>
            <a:r>
              <a:rPr lang="en-US" spc="-1" dirty="0">
                <a:solidFill>
                  <a:srgbClr val="000000"/>
                </a:solidFill>
                <a:latin typeface="Times New Roman" panose="02020603050405020304" pitchFamily="18" charset="0"/>
                <a:cs typeface="Times New Roman" panose="02020603050405020304" pitchFamily="18" charset="0"/>
              </a:rPr>
              <a:t>o the cryptographic primitives used in our construction.</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PlaceHolder 2"/>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Geong</a:t>
            </a:r>
            <a:r>
              <a:rPr lang="en-IN" dirty="0">
                <a:latin typeface="Times New Roman" panose="02020603050405020304" pitchFamily="18" charset="0"/>
                <a:cs typeface="Times New Roman" panose="02020603050405020304" pitchFamily="18" charset="0"/>
              </a:rPr>
              <a:t> Sen </a:t>
            </a:r>
            <a:r>
              <a:rPr lang="en-IN" dirty="0" err="1">
                <a:latin typeface="Times New Roman" panose="02020603050405020304" pitchFamily="18" charset="0"/>
                <a:cs typeface="Times New Roman" panose="02020603050405020304" pitchFamily="18" charset="0"/>
              </a:rPr>
              <a:t>Poh</a:t>
            </a:r>
            <a:r>
              <a:rPr lang="en-IN" dirty="0">
                <a:latin typeface="Times New Roman" panose="02020603050405020304" pitchFamily="18" charset="0"/>
                <a:cs typeface="Times New Roman" panose="02020603050405020304" pitchFamily="18" charset="0"/>
              </a:rPr>
              <a:t>, Ji-Jian Chin, Wei-</a:t>
            </a:r>
            <a:r>
              <a:rPr lang="en-IN" dirty="0" err="1">
                <a:latin typeface="Times New Roman" panose="02020603050405020304" pitchFamily="18" charset="0"/>
                <a:cs typeface="Times New Roman" panose="02020603050405020304" pitchFamily="18" charset="0"/>
              </a:rPr>
              <a:t>Chuen</a:t>
            </a:r>
            <a:r>
              <a:rPr lang="en-IN" dirty="0">
                <a:latin typeface="Times New Roman" panose="02020603050405020304" pitchFamily="18" charset="0"/>
                <a:cs typeface="Times New Roman" panose="02020603050405020304" pitchFamily="18" charset="0"/>
              </a:rPr>
              <a:t> Yau, Kim-Kwang Raymond Choo, and </a:t>
            </a:r>
            <a:r>
              <a:rPr lang="en-IN" dirty="0" err="1">
                <a:latin typeface="Times New Roman" panose="02020603050405020304" pitchFamily="18" charset="0"/>
                <a:cs typeface="Times New Roman" panose="02020603050405020304" pitchFamily="18" charset="0"/>
              </a:rPr>
              <a:t>Moesfa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Soeheila</a:t>
            </a:r>
            <a:r>
              <a:rPr lang="en-IN" dirty="0">
                <a:latin typeface="Times New Roman" panose="02020603050405020304" pitchFamily="18" charset="0"/>
                <a:cs typeface="Times New Roman" panose="02020603050405020304" pitchFamily="18" charset="0"/>
              </a:rPr>
              <a:t> Mohamad. 2017. </a:t>
            </a:r>
            <a:r>
              <a:rPr lang="en-IN" dirty="0">
                <a:latin typeface="Times New Roman" panose="02020603050405020304" pitchFamily="18" charset="0"/>
                <a:cs typeface="Times New Roman" panose="02020603050405020304" pitchFamily="18" charset="0"/>
                <a:hlinkClick r:id="rId2"/>
              </a:rPr>
              <a:t>“Searchable symmetric encryption: Designs and challenges”</a:t>
            </a:r>
            <a:r>
              <a:rPr lang="en-IN" dirty="0">
                <a:latin typeface="Times New Roman" panose="02020603050405020304" pitchFamily="18" charset="0"/>
                <a:cs typeface="Times New Roman" panose="02020603050405020304" pitchFamily="18" charset="0"/>
              </a:rPr>
              <a:t>. ACM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Surv</a:t>
            </a:r>
            <a:r>
              <a:rPr lang="en-IN" dirty="0">
                <a:latin typeface="Times New Roman" panose="02020603050405020304" pitchFamily="18" charset="0"/>
                <a:cs typeface="Times New Roman" panose="02020603050405020304" pitchFamily="18" charset="0"/>
              </a:rPr>
              <a:t>. 50, 3, Article 40 (May 2017)</a:t>
            </a:r>
          </a:p>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[2] </a:t>
            </a:r>
            <a:r>
              <a:rPr lang="en-IN" b="0" i="0" dirty="0">
                <a:solidFill>
                  <a:srgbClr val="000000"/>
                </a:solidFill>
                <a:effectLst/>
                <a:latin typeface="Times New Roman" panose="02020603050405020304" pitchFamily="18" charset="0"/>
                <a:cs typeface="Times New Roman" panose="02020603050405020304" pitchFamily="18" charset="0"/>
              </a:rPr>
              <a:t>J. </a:t>
            </a:r>
            <a:r>
              <a:rPr lang="en-IN" b="0" i="0" dirty="0" err="1">
                <a:solidFill>
                  <a:srgbClr val="000000"/>
                </a:solidFill>
                <a:effectLst/>
                <a:latin typeface="Times New Roman" panose="02020603050405020304" pitchFamily="18" charset="0"/>
                <a:cs typeface="Times New Roman" panose="02020603050405020304" pitchFamily="18" charset="0"/>
              </a:rPr>
              <a:t>Bethencourt</a:t>
            </a:r>
            <a:r>
              <a:rPr lang="en-IN" b="0" i="0" dirty="0">
                <a:solidFill>
                  <a:srgbClr val="000000"/>
                </a:solidFill>
                <a:effectLst/>
                <a:latin typeface="Times New Roman" panose="02020603050405020304" pitchFamily="18" charset="0"/>
                <a:cs typeface="Times New Roman" panose="02020603050405020304" pitchFamily="18" charset="0"/>
              </a:rPr>
              <a:t>, A. Sahai, and B. Waters, </a:t>
            </a:r>
            <a:r>
              <a:rPr lang="en-IN" b="0" i="0" dirty="0">
                <a:solidFill>
                  <a:srgbClr val="000000"/>
                </a:solidFill>
                <a:effectLst/>
                <a:latin typeface="Times New Roman" panose="02020603050405020304" pitchFamily="18" charset="0"/>
                <a:cs typeface="Times New Roman" panose="02020603050405020304" pitchFamily="18" charset="0"/>
                <a:hlinkClick r:id="rId3"/>
              </a:rPr>
              <a:t>‘‘Ciphertext-policy attribute-based encryption,’’ </a:t>
            </a:r>
            <a:r>
              <a:rPr lang="en-IN" b="0" i="0" dirty="0">
                <a:solidFill>
                  <a:srgbClr val="000000"/>
                </a:solidFill>
                <a:effectLst/>
                <a:latin typeface="Times New Roman" panose="02020603050405020304" pitchFamily="18" charset="0"/>
                <a:cs typeface="Times New Roman" panose="02020603050405020304" pitchFamily="18" charset="0"/>
              </a:rPr>
              <a:t>in </a:t>
            </a:r>
            <a:r>
              <a:rPr lang="en-IN" b="0" i="1" dirty="0">
                <a:solidFill>
                  <a:srgbClr val="000000"/>
                </a:solidFill>
                <a:effectLst/>
                <a:latin typeface="Times New Roman" panose="02020603050405020304" pitchFamily="18" charset="0"/>
                <a:cs typeface="Times New Roman" panose="02020603050405020304" pitchFamily="18" charset="0"/>
              </a:rPr>
              <a:t>Proc. IEEE </a:t>
            </a:r>
            <a:r>
              <a:rPr lang="en-IN" b="0" i="1" dirty="0" err="1">
                <a:solidFill>
                  <a:srgbClr val="000000"/>
                </a:solidFill>
                <a:effectLst/>
                <a:latin typeface="Times New Roman" panose="02020603050405020304" pitchFamily="18" charset="0"/>
                <a:cs typeface="Times New Roman" panose="02020603050405020304" pitchFamily="18" charset="0"/>
              </a:rPr>
              <a:t>Symp</a:t>
            </a:r>
            <a:r>
              <a:rPr lang="en-IN" b="0" i="1" dirty="0">
                <a:solidFill>
                  <a:srgbClr val="000000"/>
                </a:solidFill>
                <a:effectLst/>
                <a:latin typeface="Times New Roman" panose="02020603050405020304" pitchFamily="18" charset="0"/>
                <a:cs typeface="Times New Roman" panose="02020603050405020304" pitchFamily="18" charset="0"/>
              </a:rPr>
              <a:t>. </a:t>
            </a:r>
            <a:r>
              <a:rPr lang="en-IN" b="0" i="1" dirty="0" err="1">
                <a:solidFill>
                  <a:srgbClr val="000000"/>
                </a:solidFill>
                <a:effectLst/>
                <a:latin typeface="Times New Roman" panose="02020603050405020304" pitchFamily="18" charset="0"/>
                <a:cs typeface="Times New Roman" panose="02020603050405020304" pitchFamily="18" charset="0"/>
              </a:rPr>
              <a:t>Secur</a:t>
            </a:r>
            <a:r>
              <a:rPr lang="en-IN" b="0" i="1" dirty="0">
                <a:solidFill>
                  <a:srgbClr val="000000"/>
                </a:solidFill>
                <a:effectLst/>
                <a:latin typeface="Times New Roman" panose="02020603050405020304" pitchFamily="18" charset="0"/>
                <a:cs typeface="Times New Roman" panose="02020603050405020304" pitchFamily="18" charset="0"/>
              </a:rPr>
              <a:t>. Privacy (SP)</a:t>
            </a:r>
            <a:r>
              <a:rPr lang="en-IN" b="0" i="0" dirty="0">
                <a:solidFill>
                  <a:srgbClr val="000000"/>
                </a:solidFill>
                <a:effectLst/>
                <a:latin typeface="Times New Roman" panose="02020603050405020304" pitchFamily="18" charset="0"/>
                <a:cs typeface="Times New Roman" panose="02020603050405020304" pitchFamily="18" charset="0"/>
              </a:rPr>
              <a:t>. Washington, DC, USA: IEEE Computer Society, 2007, pp. 321–334.</a:t>
            </a:r>
            <a:r>
              <a:rPr lang="en-IN" sz="1800" b="0" i="0" dirty="0">
                <a:solidFill>
                  <a:srgbClr val="000000"/>
                </a:solidFill>
                <a:effectLst/>
                <a:latin typeface="Times" panose="02020603050405020304" pitchFamily="18" charset="0"/>
              </a:rPr>
              <a:t> </a:t>
            </a:r>
          </a:p>
          <a:p>
            <a:pPr marL="0" indent="0" algn="just">
              <a:spcBef>
                <a:spcPts val="1001"/>
              </a:spcBef>
              <a:buNone/>
              <a:tabLst>
                <a:tab pos="0" algn="l"/>
              </a:tabLst>
            </a:pPr>
            <a:r>
              <a:rPr lang="en-GB" dirty="0">
                <a:latin typeface="Times New Roman" panose="02020603050405020304" pitchFamily="18" charset="0"/>
                <a:cs typeface="Times New Roman" panose="02020603050405020304" pitchFamily="18" charset="0"/>
              </a:rPr>
              <a:t>[3] A.B</a:t>
            </a:r>
            <a:r>
              <a:rPr lang="en-IN" dirty="0">
                <a:latin typeface="Times New Roman" panose="02020603050405020304" pitchFamily="18" charset="0"/>
                <a:cs typeface="Times New Roman" panose="02020603050405020304" pitchFamily="18" charset="0"/>
              </a:rPr>
              <a:t>akas and A. </a:t>
            </a:r>
            <a:r>
              <a:rPr lang="en-IN" dirty="0" err="1">
                <a:latin typeface="Times New Roman" panose="02020603050405020304" pitchFamily="18" charset="0"/>
                <a:cs typeface="Times New Roman" panose="02020603050405020304" pitchFamily="18" charset="0"/>
              </a:rPr>
              <a:t>Michalas</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4"/>
              </a:rPr>
              <a:t>“</a:t>
            </a:r>
            <a:r>
              <a:rPr lang="en-US" i="0" dirty="0">
                <a:solidFill>
                  <a:srgbClr val="333333"/>
                </a:solidFill>
                <a:effectLst/>
                <a:latin typeface="Times New Roman" panose="02020603050405020304" pitchFamily="18" charset="0"/>
                <a:cs typeface="Times New Roman" panose="02020603050405020304" pitchFamily="18" charset="0"/>
                <a:hlinkClick r:id="rId4"/>
              </a:rPr>
              <a:t>The Cloud we Share: Access Control on Symmetrically Encrypted Data in Untrusted Clouds” </a:t>
            </a:r>
            <a:r>
              <a:rPr lang="en-US" i="0" dirty="0">
                <a:solidFill>
                  <a:srgbClr val="333333"/>
                </a:solidFill>
                <a:effectLst/>
                <a:latin typeface="Times New Roman" panose="02020603050405020304" pitchFamily="18" charset="0"/>
                <a:cs typeface="Times New Roman" panose="02020603050405020304" pitchFamily="18" charset="0"/>
              </a:rPr>
              <a:t>IEEE Access(Volume 8), 2020.</a:t>
            </a: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[4]</a:t>
            </a:r>
            <a:r>
              <a:rPr lang="en-US" dirty="0"/>
              <a:t> </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Boldyreva</a:t>
            </a:r>
            <a:r>
              <a:rPr lang="en-US" dirty="0">
                <a:latin typeface="Times New Roman" panose="02020603050405020304" pitchFamily="18" charset="0"/>
                <a:cs typeface="Times New Roman" panose="02020603050405020304" pitchFamily="18" charset="0"/>
              </a:rPr>
              <a:t>, V. Goyal, and V. Kumar, </a:t>
            </a:r>
            <a:r>
              <a:rPr lang="en-US" dirty="0">
                <a:latin typeface="Times New Roman" panose="02020603050405020304" pitchFamily="18" charset="0"/>
                <a:cs typeface="Times New Roman" panose="02020603050405020304" pitchFamily="18" charset="0"/>
                <a:hlinkClick r:id="rId2"/>
              </a:rPr>
              <a:t>‘‘Identity-based encryption with efficient revocation,’’</a:t>
            </a:r>
            <a:r>
              <a:rPr lang="en-US" dirty="0">
                <a:latin typeface="Times New Roman" panose="02020603050405020304" pitchFamily="18" charset="0"/>
                <a:cs typeface="Times New Roman" panose="02020603050405020304" pitchFamily="18" charset="0"/>
              </a:rPr>
              <a:t> in Proc. 15th ACM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Commun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Secur</a:t>
            </a:r>
            <a:r>
              <a:rPr lang="en-US" dirty="0">
                <a:latin typeface="Times New Roman" panose="02020603050405020304" pitchFamily="18" charset="0"/>
                <a:cs typeface="Times New Roman" panose="02020603050405020304" pitchFamily="18" charset="0"/>
              </a:rPr>
              <a:t>. (CCS), New York, NY, USA, 2008, pp. 417–426.</a:t>
            </a:r>
          </a:p>
          <a:p>
            <a:pPr marL="0" indent="0" algn="just">
              <a:spcBef>
                <a:spcPts val="1001"/>
              </a:spcBef>
              <a:buNone/>
              <a:tabLst>
                <a:tab pos="0" algn="l"/>
              </a:tabLst>
            </a:pPr>
            <a:r>
              <a:rPr lang="en-IN" i="0" dirty="0">
                <a:effectLst/>
                <a:latin typeface="Times New Roman" panose="02020603050405020304" pitchFamily="18" charset="0"/>
                <a:cs typeface="Times New Roman" panose="02020603050405020304" pitchFamily="18" charset="0"/>
              </a:rPr>
              <a:t>[5]</a:t>
            </a:r>
            <a:r>
              <a:rPr lang="en-IN" dirty="0"/>
              <a:t> </a:t>
            </a:r>
            <a:r>
              <a:rPr lang="en-IN" dirty="0">
                <a:latin typeface="Times New Roman" panose="02020603050405020304" pitchFamily="18" charset="0"/>
                <a:cs typeface="Times New Roman" panose="02020603050405020304" pitchFamily="18" charset="0"/>
              </a:rPr>
              <a:t>J. </a:t>
            </a:r>
            <a:r>
              <a:rPr lang="en-IN" dirty="0" err="1">
                <a:latin typeface="Times New Roman" panose="02020603050405020304" pitchFamily="18" charset="0"/>
                <a:cs typeface="Times New Roman" panose="02020603050405020304" pitchFamily="18" charset="0"/>
              </a:rPr>
              <a:t>Bethencourt</a:t>
            </a:r>
            <a:r>
              <a:rPr lang="en-IN" dirty="0">
                <a:latin typeface="Times New Roman" panose="02020603050405020304" pitchFamily="18" charset="0"/>
                <a:cs typeface="Times New Roman" panose="02020603050405020304" pitchFamily="18" charset="0"/>
              </a:rPr>
              <a:t>, A. Sahai, and B. Waters, </a:t>
            </a:r>
            <a:r>
              <a:rPr lang="en-IN" dirty="0">
                <a:latin typeface="Times New Roman" panose="02020603050405020304" pitchFamily="18" charset="0"/>
                <a:cs typeface="Times New Roman" panose="02020603050405020304" pitchFamily="18" charset="0"/>
                <a:hlinkClick r:id="rId3"/>
              </a:rPr>
              <a:t>‘‘Ciphertext-policy attribute-based encryption,’’</a:t>
            </a:r>
            <a:r>
              <a:rPr lang="en-IN" dirty="0">
                <a:latin typeface="Times New Roman" panose="02020603050405020304" pitchFamily="18" charset="0"/>
                <a:cs typeface="Times New Roman" panose="02020603050405020304" pitchFamily="18" charset="0"/>
              </a:rPr>
              <a:t> in Proc. IEEE </a:t>
            </a:r>
            <a:r>
              <a:rPr lang="en-IN" dirty="0" err="1">
                <a:latin typeface="Times New Roman" panose="02020603050405020304" pitchFamily="18" charset="0"/>
                <a:cs typeface="Times New Roman" panose="02020603050405020304" pitchFamily="18" charset="0"/>
              </a:rPr>
              <a:t>Symp</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Secur</a:t>
            </a:r>
            <a:r>
              <a:rPr lang="en-IN" dirty="0">
                <a:latin typeface="Times New Roman" panose="02020603050405020304" pitchFamily="18" charset="0"/>
                <a:cs typeface="Times New Roman" panose="02020603050405020304" pitchFamily="18" charset="0"/>
              </a:rPr>
              <a:t>. Privacy (SP). Washington, DC, USA: IEEE Computer Society, 2007, pp. 321–334.</a:t>
            </a:r>
            <a:endParaRPr lang="en-GB" i="0" dirty="0">
              <a:effectLst/>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GB"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40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rcRect/>
          <a:stretch/>
        </p:blipFill>
        <p:spPr>
          <a:xfrm>
            <a:off x="710119" y="1096963"/>
            <a:ext cx="10313482"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extLst>
      <p:ext uri="{BB962C8B-B14F-4D97-AF65-F5344CB8AC3E}">
        <p14:creationId xmlns:p14="http://schemas.microsoft.com/office/powerpoint/2010/main" val="231617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Contents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947520"/>
            <a:ext cx="11785775" cy="5677560"/>
          </a:xfrm>
          <a:prstGeom prst="rect">
            <a:avLst/>
          </a:prstGeom>
          <a:noFill/>
          <a:ln w="0">
            <a:noFill/>
          </a:ln>
        </p:spPr>
        <p:txBody>
          <a:bodyPr anchor="t">
            <a:noAutofit/>
          </a:bodyPr>
          <a:lstStyle/>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Review-0 comments</a:t>
            </a:r>
          </a:p>
          <a:p>
            <a:pPr marL="462240" indent="-462240" algn="just">
              <a:spcBef>
                <a:spcPts val="1001"/>
              </a:spcBef>
              <a:buSzPct val="100058"/>
              <a:buBlip>
                <a:blip r:embed="rId3"/>
              </a:buBlip>
            </a:pPr>
            <a:r>
              <a:rPr lang="en-US" sz="2800" b="0" strike="noStrike" spc="-1" dirty="0">
                <a:solidFill>
                  <a:srgbClr val="000000"/>
                </a:solidFill>
                <a:latin typeface="Times New Roman"/>
              </a:rPr>
              <a:t>Abstract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Objectives of Project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3"/>
              </a:buBlip>
            </a:pPr>
            <a:r>
              <a:rPr lang="en-US" spc="-1" dirty="0">
                <a:solidFill>
                  <a:srgbClr val="000000"/>
                </a:solidFill>
                <a:latin typeface="Times New Roman"/>
              </a:rPr>
              <a:t>Objective-1 (Design &amp; Implementation)</a:t>
            </a:r>
            <a:endParaRPr lang="en-US" sz="2800" b="0" strike="noStrike" spc="-1" dirty="0">
              <a:solidFill>
                <a:srgbClr val="000000"/>
              </a:solidFill>
              <a:latin typeface="Times New Roman"/>
            </a:endParaRP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second objective</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Proposed Work </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References</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GitHub Link</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Queries</a:t>
            </a:r>
          </a:p>
          <a:p>
            <a:pPr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3" name="Picture 2">
            <a:extLst>
              <a:ext uri="{FF2B5EF4-FFF2-40B4-BE49-F238E27FC236}">
                <a16:creationId xmlns:a16="http://schemas.microsoft.com/office/drawing/2014/main" id="{C1F09F6A-6241-057D-C3A2-1D4D8F4F4F8F}"/>
              </a:ext>
            </a:extLst>
          </p:cNvPr>
          <p:cNvPicPr>
            <a:picLocks noChangeAspect="1"/>
          </p:cNvPicPr>
          <p:nvPr/>
        </p:nvPicPr>
        <p:blipFill>
          <a:blip r:embed="rId4"/>
          <a:stretch>
            <a:fillRect/>
          </a:stretch>
        </p:blipFill>
        <p:spPr>
          <a:xfrm>
            <a:off x="646980" y="1089478"/>
            <a:ext cx="10190692" cy="4802364"/>
          </a:xfrm>
          <a:prstGeom prst="rect">
            <a:avLst/>
          </a:prstGeom>
        </p:spPr>
      </p:pic>
    </p:spTree>
    <p:extLst>
      <p:ext uri="{BB962C8B-B14F-4D97-AF65-F5344CB8AC3E}">
        <p14:creationId xmlns:p14="http://schemas.microsoft.com/office/powerpoint/2010/main" val="325018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4" name="Picture 3">
            <a:extLst>
              <a:ext uri="{FF2B5EF4-FFF2-40B4-BE49-F238E27FC236}">
                <a16:creationId xmlns:a16="http://schemas.microsoft.com/office/drawing/2014/main" id="{849AD78C-912F-8FE5-5658-4928CA0C9BC0}"/>
              </a:ext>
            </a:extLst>
          </p:cNvPr>
          <p:cNvPicPr>
            <a:picLocks noChangeAspect="1"/>
          </p:cNvPicPr>
          <p:nvPr/>
        </p:nvPicPr>
        <p:blipFill>
          <a:blip r:embed="rId4"/>
          <a:stretch>
            <a:fillRect/>
          </a:stretch>
        </p:blipFill>
        <p:spPr>
          <a:xfrm>
            <a:off x="1086927" y="1035170"/>
            <a:ext cx="10158242" cy="5016104"/>
          </a:xfrm>
          <a:prstGeom prst="rect">
            <a:avLst/>
          </a:prstGeom>
        </p:spPr>
      </p:pic>
    </p:spTree>
    <p:extLst>
      <p:ext uri="{BB962C8B-B14F-4D97-AF65-F5344CB8AC3E}">
        <p14:creationId xmlns:p14="http://schemas.microsoft.com/office/powerpoint/2010/main" val="176393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1293901" y="1096963"/>
            <a:ext cx="9729699"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Review-0 Comments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1245140"/>
            <a:ext cx="11785775" cy="5379940"/>
          </a:xfrm>
          <a:prstGeom prst="rect">
            <a:avLst/>
          </a:prstGeom>
          <a:noFill/>
          <a:ln w="0">
            <a:noFill/>
          </a:ln>
        </p:spPr>
        <p:txBody>
          <a:bodyPr anchor="t">
            <a:noAutofit/>
          </a:bodyPr>
          <a:lstStyle/>
          <a:p>
            <a:pPr algn="just">
              <a:lnSpc>
                <a:spcPct val="150000"/>
              </a:lnSpc>
              <a:spcBef>
                <a:spcPts val="1001"/>
              </a:spcBef>
              <a:tabLst>
                <a:tab pos="0" algn="l"/>
              </a:tabLst>
            </a:pPr>
            <a:r>
              <a:rPr lang="en-US" sz="2800" b="0" strike="noStrike" spc="-1" dirty="0">
                <a:solidFill>
                  <a:srgbClr val="000000"/>
                </a:solidFill>
                <a:latin typeface="Times New Roman"/>
              </a:rPr>
              <a:t>Team must have better idea on literature survey</a:t>
            </a:r>
          </a:p>
          <a:p>
            <a:pPr algn="just">
              <a:lnSpc>
                <a:spcPct val="150000"/>
              </a:lnSpc>
              <a:spcBef>
                <a:spcPts val="1001"/>
              </a:spcBef>
              <a:tabLst>
                <a:tab pos="0" algn="l"/>
              </a:tabLst>
            </a:pPr>
            <a:r>
              <a:rPr lang="en-US" spc="-1" dirty="0">
                <a:solidFill>
                  <a:srgbClr val="000000"/>
                </a:solidFill>
                <a:latin typeface="Times New Roman"/>
              </a:rPr>
              <a:t>Should have a good knowledge on Algorithms</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84457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b="0" strike="noStrike" spc="-1" dirty="0">
                <a:solidFill>
                  <a:schemeClr val="bg1"/>
                </a:solidFill>
                <a:latin typeface="Times New Roman"/>
              </a:rPr>
              <a:t>Abstract</a:t>
            </a:r>
            <a:endParaRPr lang="en-US" b="0" strike="noStrike" spc="-1" dirty="0">
              <a:solidFill>
                <a:schemeClr val="bg1"/>
              </a:solidFill>
              <a:latin typeface="Calibri"/>
            </a:endParaRPr>
          </a:p>
        </p:txBody>
      </p:sp>
      <p:sp>
        <p:nvSpPr>
          <p:cNvPr id="100"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rtl="0">
              <a:lnSpc>
                <a:spcPct val="100000"/>
              </a:lnSpc>
              <a:spcBef>
                <a:spcPts val="0"/>
              </a:spcBef>
              <a:spcAft>
                <a:spcPts val="1000"/>
              </a:spcAft>
              <a:buNone/>
            </a:pPr>
            <a:r>
              <a:rPr lang="en-US" b="0" strike="noStrike" spc="-1" dirty="0">
                <a:solidFill>
                  <a:srgbClr val="000000"/>
                </a:solidFill>
                <a:latin typeface="Times New Roman"/>
              </a:rPr>
              <a:t>     </a:t>
            </a:r>
            <a:r>
              <a:rPr lang="en-US" b="0" strike="noStrike" spc="-1" dirty="0">
                <a:solidFill>
                  <a:srgbClr val="000000"/>
                </a:solidFill>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Cloud Computing has revolutionized the way data is stored and accessed, offering unparalleled convenience and scalability. However, as organizations increasingly rely on cloud services, concerns about data security and privacy in untrusted cloud environments have become paramount.</a:t>
            </a:r>
          </a:p>
          <a:p>
            <a:pPr marL="0" indent="0" algn="just" rtl="0">
              <a:lnSpc>
                <a:spcPct val="100000"/>
              </a:lnSpc>
              <a:spcBef>
                <a:spcPts val="0"/>
              </a:spcBef>
              <a:spcAft>
                <a:spcPts val="1000"/>
              </a:spcAft>
              <a:buNone/>
            </a:pPr>
            <a:r>
              <a:rPr lang="en-US" dirty="0">
                <a:solidFill>
                  <a:srgbClr val="000000"/>
                </a:solidFill>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So, this project approach is to address these concerns, focusing on access control for symmetrically encrypted data stored in untrusted clouds by combining symmetric encryption techniques with fine-grained access control policies, ensuring data remains confidential even when stored in untrusted cloud environments. The project presents a comprehensive framework that allows data owners to define access policies, specifying who can access what parts of encrypted data, and under what conditions.</a:t>
            </a:r>
          </a:p>
          <a:p>
            <a:pPr marL="0" indent="0" algn="just">
              <a:lnSpc>
                <a:spcPct val="100000"/>
              </a:lnSpc>
              <a:spcBef>
                <a:spcPts val="0"/>
              </a:spcBef>
              <a:spcAft>
                <a:spcPts val="1000"/>
              </a:spcAft>
              <a:buNone/>
            </a:pPr>
            <a:r>
              <a:rPr lang="en-US" spc="-1" dirty="0">
                <a:solidFill>
                  <a:srgbClr val="000000"/>
                </a:solidFill>
                <a:latin typeface="Times New Roman"/>
              </a:rPr>
              <a:t>   Keywords: Encryption, Access Policies, Scalability.</a:t>
            </a:r>
          </a:p>
          <a:p>
            <a:pPr marL="0" indent="0" algn="just" rtl="0">
              <a:lnSpc>
                <a:spcPct val="100000"/>
              </a:lnSpc>
              <a:spcBef>
                <a:spcPts val="0"/>
              </a:spcBef>
              <a:spcAft>
                <a:spcPts val="1000"/>
              </a:spcAft>
              <a:buNone/>
            </a:pP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r>
              <a:rPr lang="en-GB" b="0" i="0" dirty="0">
                <a:solidFill>
                  <a:srgbClr val="222222"/>
                </a:solidFill>
                <a:effectLst/>
                <a:latin typeface="Times New Roman" panose="02020603050405020304" pitchFamily="18" charset="0"/>
                <a:cs typeface="Times New Roman" panose="02020603050405020304" pitchFamily="18" charset="0"/>
              </a:rPr>
              <a:t>   </a:t>
            </a:r>
            <a:endParaRPr lang="en-US" sz="2400" spc="-1" dirty="0">
              <a:solidFill>
                <a:srgbClr val="000000"/>
              </a:solidFill>
              <a:latin typeface="Times New Roman"/>
            </a:endParaRPr>
          </a:p>
          <a:p>
            <a:pPr marL="0" indent="0" algn="just">
              <a:lnSpc>
                <a:spcPct val="100000"/>
              </a:lnSpc>
              <a:spcBef>
                <a:spcPts val="1001"/>
              </a:spcBef>
              <a:buNone/>
            </a:pPr>
            <a:endParaRPr lang="en-US" strike="noStrike" spc="-1" dirty="0">
              <a:solidFill>
                <a:srgbClr val="000000"/>
              </a:solidFill>
              <a:latin typeface="Times New Roman"/>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p:nvPr>
        </p:nvSpPr>
        <p:spPr>
          <a:xfrm>
            <a:off x="199440" y="1097280"/>
            <a:ext cx="11283499" cy="4995512"/>
          </a:xfrm>
          <a:prstGeom prst="rect">
            <a:avLst/>
          </a:prstGeom>
          <a:noFill/>
          <a:ln w="0">
            <a:noFill/>
          </a:ln>
        </p:spPr>
        <p:txBody>
          <a:bodyPr anchor="t">
            <a:normAutofit/>
          </a:bodyPr>
          <a:lstStyle/>
          <a:p>
            <a:pPr marL="0" indent="0">
              <a:lnSpc>
                <a:spcPct val="100000"/>
              </a:lnSpc>
              <a:buNone/>
            </a:pPr>
            <a:br>
              <a:rPr lang="en-GB" dirty="0">
                <a:latin typeface="Times New Roman" panose="02020603050405020304" pitchFamily="18" charset="0"/>
                <a:cs typeface="Times New Roman" panose="02020603050405020304" pitchFamily="18" charset="0"/>
              </a:rPr>
            </a:b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1118860-2B45-449E-32FA-754453A66672}"/>
              </a:ext>
            </a:extLst>
          </p:cNvPr>
          <p:cNvSpPr txBox="1"/>
          <p:nvPr/>
        </p:nvSpPr>
        <p:spPr>
          <a:xfrm>
            <a:off x="199440" y="1097280"/>
            <a:ext cx="11045734" cy="2677656"/>
          </a:xfrm>
          <a:prstGeom prst="rect">
            <a:avLst/>
          </a:prstGeom>
          <a:noFill/>
        </p:spPr>
        <p:txBody>
          <a:bodyPr wrap="square" rtlCol="0">
            <a:spAutoFit/>
          </a:bodyPr>
          <a:lstStyle/>
          <a:p>
            <a:pPr marL="285750" indent="-285750" algn="just">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The increase of data breaches in cloud computing puts all users at risk of</a:t>
            </a:r>
          </a:p>
          <a:p>
            <a:pPr algn="just"/>
            <a:r>
              <a:rPr lang="en-IN" sz="2800" dirty="0">
                <a:latin typeface="Times New Roman" panose="02020603050405020304" pitchFamily="18" charset="0"/>
                <a:cs typeface="Times New Roman" panose="02020603050405020304" pitchFamily="18" charset="0"/>
              </a:rPr>
              <a:t>     business problems, highlighting the need to improve security measures.</a:t>
            </a:r>
          </a:p>
          <a:p>
            <a:pPr algn="just"/>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To mitigate the growing risks of data threats faced by users in cloud</a:t>
            </a:r>
          </a:p>
          <a:p>
            <a:pPr algn="just"/>
            <a:r>
              <a:rPr lang="en-IN" sz="2800" dirty="0">
                <a:latin typeface="Times New Roman" panose="02020603050405020304" pitchFamily="18" charset="0"/>
                <a:cs typeface="Times New Roman" panose="02020603050405020304" pitchFamily="18" charset="0"/>
              </a:rPr>
              <a:t>     Environment, proactive measures are essential.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199440" y="1133280"/>
            <a:ext cx="11778840" cy="5394600"/>
          </a:xfrm>
          <a:prstGeom prst="rect">
            <a:avLst/>
          </a:prstGeom>
          <a:noFill/>
          <a:ln w="0">
            <a:noFill/>
          </a:ln>
        </p:spPr>
        <p:txBody>
          <a:bodyPr anchor="t">
            <a:normAutofit/>
          </a:bodyPr>
          <a:lstStyle/>
          <a:p>
            <a:pPr algn="just">
              <a:lnSpc>
                <a:spcPts val="3700"/>
              </a:lnSpc>
              <a:spcBef>
                <a:spcPts val="1001"/>
              </a:spcBef>
              <a:tabLst>
                <a:tab pos="0" algn="l"/>
              </a:tabLst>
            </a:pPr>
            <a:endParaRPr lang="en-IN" b="0" i="0" dirty="0">
              <a:effectLst/>
              <a:latin typeface="Times New Roman" panose="02020603050405020304" pitchFamily="18" charset="0"/>
              <a:cs typeface="Times New Roman" panose="02020603050405020304" pitchFamily="18" charset="0"/>
            </a:endParaRPr>
          </a:p>
          <a:p>
            <a:pPr algn="just">
              <a:lnSpc>
                <a:spcPts val="3700"/>
              </a:lnSpc>
              <a:spcBef>
                <a:spcPts val="1001"/>
              </a:spcBef>
              <a:tabLst>
                <a:tab pos="0" algn="l"/>
              </a:tabLst>
            </a:pPr>
            <a:r>
              <a:rPr lang="en-US" dirty="0">
                <a:latin typeface="Times" panose="02020603050405020304" pitchFamily="18" charset="0"/>
                <a:cs typeface="Times" panose="02020603050405020304" pitchFamily="18" charset="0"/>
              </a:rPr>
              <a:t>T</a:t>
            </a:r>
            <a:r>
              <a:rPr lang="en-US" sz="2800" dirty="0">
                <a:latin typeface="Times" panose="02020603050405020304" pitchFamily="18" charset="0"/>
                <a:cs typeface="Times" panose="02020603050405020304" pitchFamily="18" charset="0"/>
              </a:rPr>
              <a:t>o engineer an access control system of exceptional robustness, tailored specifically to ensure heightened data security within shared resources residing in potentially untrusted cloud environments</a:t>
            </a:r>
          </a:p>
          <a:p>
            <a:pPr marL="0" indent="0" algn="just">
              <a:lnSpc>
                <a:spcPts val="3700"/>
              </a:lnSpc>
              <a:spcBef>
                <a:spcPts val="1001"/>
              </a:spcBef>
              <a:buNone/>
              <a:tabLst>
                <a:tab pos="0" algn="l"/>
              </a:tabLst>
            </a:pPr>
            <a:endParaRPr lang="en-US" spc="-1" dirty="0">
              <a:solidFill>
                <a:srgbClr val="000000"/>
              </a:solidFill>
              <a:latin typeface="Times New Roman"/>
              <a:cs typeface="Times New Roman" panose="02020603050405020304" pitchFamily="18" charset="0"/>
            </a:endParaRPr>
          </a:p>
          <a:p>
            <a:pPr algn="just">
              <a:lnSpc>
                <a:spcPts val="3700"/>
              </a:lnSpc>
              <a:spcBef>
                <a:spcPts val="1001"/>
              </a:spcBef>
              <a:tabLst>
                <a:tab pos="0" algn="l"/>
              </a:tabLst>
            </a:pPr>
            <a:r>
              <a:rPr lang="en-US" sz="2800" b="0" strike="noStrike" spc="-1" dirty="0">
                <a:solidFill>
                  <a:srgbClr val="000000"/>
                </a:solidFill>
                <a:latin typeface="Times New Roman"/>
              </a:rPr>
              <a:t>To implement the access control scheme </a:t>
            </a:r>
            <a:r>
              <a:rPr lang="en-US" spc="-1" dirty="0">
                <a:solidFill>
                  <a:srgbClr val="000000"/>
                </a:solidFill>
                <a:latin typeface="Times New Roman"/>
                <a:cs typeface="Times New Roman" panose="02020603050405020304" pitchFamily="18" charset="0"/>
              </a:rPr>
              <a:t>and addressing the problem of revocation by using cryptographic techniques.</a:t>
            </a:r>
            <a:endParaRPr lang="en-US" sz="2800" b="0" strike="noStrike" spc="-1" dirty="0">
              <a:solidFill>
                <a:srgbClr val="000000"/>
              </a:solidFill>
              <a:latin typeface="Times New Roman"/>
            </a:endParaRPr>
          </a:p>
          <a:p>
            <a:pPr marL="0" indent="0" algn="just">
              <a:lnSpc>
                <a:spcPts val="3700"/>
              </a:lnSpc>
              <a:spcBef>
                <a:spcPts val="1001"/>
              </a:spcBef>
              <a:buNone/>
              <a:tabLst>
                <a:tab pos="0" algn="l"/>
              </a:tabLst>
            </a:pPr>
            <a:endParaRPr lang="en-US" b="0" i="0" dirty="0">
              <a:effectLst/>
              <a:latin typeface="Times New Roman" panose="02020603050405020304" pitchFamily="18" charset="0"/>
              <a:cs typeface="Times New Roman" panose="02020603050405020304" pitchFamily="18" charset="0"/>
            </a:endParaRPr>
          </a:p>
          <a:p>
            <a:pPr marL="0" indent="0" algn="just">
              <a:lnSpc>
                <a:spcPts val="3700"/>
              </a:lnSpc>
              <a:spcBef>
                <a:spcPts val="1001"/>
              </a:spcBef>
              <a:buNone/>
              <a:tabLst>
                <a:tab pos="0" algn="l"/>
              </a:tabLst>
            </a:pPr>
            <a:endParaRPr lang="en-IN"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First objective </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a:rPr>
              <a:t> [1]</a:t>
            </a:r>
            <a:r>
              <a:rPr lang="en-US" sz="2800" b="0" strike="noStrike" spc="-1" dirty="0">
                <a:solidFill>
                  <a:srgbClr val="000000"/>
                </a:solidFill>
                <a:latin typeface="Times New Roman" panose="02020603050405020304" pitchFamily="18" charset="0"/>
                <a:cs typeface="Times New Roman" panose="02020603050405020304" pitchFamily="18" charset="0"/>
              </a:rPr>
              <a:t> In this paper, The proposed system sa</a:t>
            </a:r>
            <a:r>
              <a:rPr lang="en-US" spc="-1" dirty="0">
                <a:solidFill>
                  <a:srgbClr val="000000"/>
                </a:solidFill>
                <a:latin typeface="Times New Roman" panose="02020603050405020304" pitchFamily="18" charset="0"/>
                <a:cs typeface="Times New Roman" panose="02020603050405020304" pitchFamily="18" charset="0"/>
              </a:rPr>
              <a:t>ys that the categorized searchable encryption algorithm develops the different structures that are deployed on which security and efficiency rely. By using this algorithm, we will be encrypting the particular block of Data  so that only  particular data will be encrypted instead of whole data. Furthermore, hybrid approaches using a combination of primitives can provide more properties securely.</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240" y="223294"/>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pic>
        <p:nvPicPr>
          <p:cNvPr id="2" name="Content Placeholder 1">
            <a:extLst>
              <a:ext uri="{FF2B5EF4-FFF2-40B4-BE49-F238E27FC236}">
                <a16:creationId xmlns:a16="http://schemas.microsoft.com/office/drawing/2014/main" id="{4BE2F363-BA60-3FC5-FB78-FF13F4BD4320}"/>
              </a:ext>
            </a:extLst>
          </p:cNvPr>
          <p:cNvPicPr>
            <a:picLocks noGrp="1"/>
          </p:cNvPicPr>
          <p:nvPr>
            <p:ph/>
          </p:nvPr>
        </p:nvPicPr>
        <p:blipFill>
          <a:blip r:embed="rId2"/>
          <a:stretch>
            <a:fillRect/>
          </a:stretch>
        </p:blipFill>
        <p:spPr>
          <a:xfrm>
            <a:off x="2513841" y="1546968"/>
            <a:ext cx="6391275" cy="4276725"/>
          </a:xfrm>
          <a:prstGeom prst="rect">
            <a:avLst/>
          </a:prstGeom>
        </p:spPr>
      </p:pic>
    </p:spTree>
    <p:extLst>
      <p:ext uri="{BB962C8B-B14F-4D97-AF65-F5344CB8AC3E}">
        <p14:creationId xmlns:p14="http://schemas.microsoft.com/office/powerpoint/2010/main" val="41687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pPr>
            <a:r>
              <a:rPr lang="en-US" spc="-1" dirty="0">
                <a:solidFill>
                  <a:srgbClr val="000000"/>
                </a:solidFill>
                <a:latin typeface="Times New Roman" panose="02020603050405020304" pitchFamily="18" charset="0"/>
                <a:cs typeface="Times New Roman" panose="02020603050405020304" pitchFamily="18" charset="0"/>
              </a:rPr>
              <a:t>CLASS DIAGRAM</a:t>
            </a:r>
          </a:p>
          <a:p>
            <a:pPr algn="just">
              <a:lnSpc>
                <a:spcPts val="3700"/>
              </a:lnSpc>
              <a:spcBef>
                <a:spcPts val="1001"/>
              </a:spcBef>
              <a:buClr>
                <a:srgbClr val="000000"/>
              </a:buClr>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1F18E0-5C4F-0EE1-C396-178E507EEF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5887" y="1706972"/>
            <a:ext cx="2661142" cy="3790980"/>
          </a:xfrm>
          <a:prstGeom prst="rect">
            <a:avLst/>
          </a:prstGeom>
          <a:noFill/>
          <a:ln>
            <a:noFill/>
          </a:ln>
        </p:spPr>
      </p:pic>
    </p:spTree>
    <p:extLst>
      <p:ext uri="{BB962C8B-B14F-4D97-AF65-F5344CB8AC3E}">
        <p14:creationId xmlns:p14="http://schemas.microsoft.com/office/powerpoint/2010/main" val="26064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2004</TotalTime>
  <Words>989</Words>
  <Application>Microsoft Office PowerPoint</Application>
  <PresentationFormat>Widescreen</PresentationFormat>
  <Paragraphs>87</Paragraphs>
  <Slides>23</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23</vt:i4>
      </vt:variant>
    </vt:vector>
  </HeadingPairs>
  <TitlesOfParts>
    <vt:vector size="36" baseType="lpstr">
      <vt:lpstr>Arial</vt:lpstr>
      <vt:lpstr>Calibri</vt:lpstr>
      <vt:lpstr>Calibri Light</vt:lpstr>
      <vt:lpstr>Courier New</vt:lpstr>
      <vt:lpstr>Symbol</vt:lpstr>
      <vt:lpstr>Times</vt:lpstr>
      <vt:lpstr>Times New Roman</vt:lpstr>
      <vt:lpstr>Verdana</vt:lpstr>
      <vt:lpstr>Wingdings</vt:lpstr>
      <vt:lpstr>Office Theme</vt:lpstr>
      <vt:lpstr>Office Theme</vt:lpstr>
      <vt:lpstr>1_Custom Design</vt:lpstr>
      <vt:lpstr>Custom Design</vt:lpstr>
      <vt:lpstr>PowerPoint Presentation</vt:lpstr>
      <vt:lpstr>Contents</vt:lpstr>
      <vt:lpstr>Review-0 Comments</vt:lpstr>
      <vt:lpstr>Abstract</vt:lpstr>
      <vt:lpstr>Problem Statement</vt:lpstr>
      <vt:lpstr>Objectives of Project</vt:lpstr>
      <vt:lpstr>Literature survey for First objective </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Literature survey for Second objective </vt:lpstr>
      <vt:lpstr>Proposed System</vt:lpstr>
      <vt:lpstr> References</vt:lpstr>
      <vt:lpstr> References</vt:lpstr>
      <vt:lpstr>Git Hub Dashboards of each student</vt:lpstr>
      <vt:lpstr>Git Hub Dashboards of each student</vt:lpstr>
      <vt:lpstr>Git Hub Dashboards of each student</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Mounika Meenuga</cp:lastModifiedBy>
  <cp:revision>210</cp:revision>
  <dcterms:created xsi:type="dcterms:W3CDTF">2019-06-11T05:35:00Z</dcterms:created>
  <dcterms:modified xsi:type="dcterms:W3CDTF">2023-10-16T16:18:43Z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